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3" r:id="rId11"/>
    <p:sldId id="268" r:id="rId12"/>
    <p:sldId id="357" r:id="rId13"/>
    <p:sldId id="304" r:id="rId14"/>
    <p:sldId id="358" r:id="rId15"/>
    <p:sldId id="359" r:id="rId16"/>
    <p:sldId id="36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322" y="-5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4665F-A84D-480F-E78E-38399F99B6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2E9F6B-BA9E-045B-BA03-DC50A8287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D3D19-9DDE-6BF8-1DCB-05E21BFC5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CEEC4-CD84-CA81-A6F4-F362B5C99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44C6B-ECAF-A1E4-FDA5-8E978B1F6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5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DB024-652B-7325-43C8-ABD451A9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7D184-8055-E0FC-2723-79B63164C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D0F99-AE72-242E-3E7E-6D04B0922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55BF0-7A92-3EED-CF14-DB64A890F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1F582-0981-A5C0-84E7-79939E30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54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7DAC7-A3CF-A34E-5CF6-5DACFB4A07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A8BFFD-63B1-17D7-7F45-750FC28F9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C8DBE-07EC-E747-5D0C-A3F0E3A72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4E79F-C787-C079-1DCA-FCACB136F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1F47E-57C6-4334-5C32-5756FB59F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57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1A765-9715-DE1D-1597-72605BC93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968B2-6B63-0BB0-E0BB-505ACBBFF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C4D77D-E76F-D689-16E1-7CC3370F3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61A64-46E6-68A5-AAD2-25B86F4A8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42EA8-FE2D-36EC-EC3A-2D089F492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4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91ED9-39B1-E2F2-AA4E-C6C9A9BAE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3AE30F-7E28-1094-50CF-27DE16F21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05BC7-DEE8-8FD6-E46E-CA1905475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E63FD-483C-AE6E-631B-2B98302E0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A7F07-6B87-84B5-56C4-7480B8AF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9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2D56A-0315-7052-809B-194222A01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27BFD-E2D2-2E0B-4C63-27C02EFDE3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11686F-70FF-9E20-A2E0-4110D892C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46B277-5CBB-34E5-0A05-F1C312B48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48C80-4F1E-3502-9D0F-7746FE3CD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C50C0-4BA4-F5F1-9C88-C31088692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9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365AE-018B-130E-1F83-9906D35F0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60DE-D035-951C-66B1-F4C9E0548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49C6F-9636-7D5A-9A9D-6B27C4669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B151FD-6F19-99A3-4410-327BA32AE3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268D97-F7AE-5ABD-6482-960855E8A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014CF-FEA8-C9C9-536B-C0AA0BA86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67F1F-3C7D-A1D2-AE50-798FCB561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E63CDA-4D16-7773-0B56-270FA24F4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1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81454-2283-BA2A-F949-0445745A9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B4E32E-932B-31A2-94FC-15DF43699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145CBA-ABF2-1DDF-2FEF-130139532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F71C0A-EFC4-D99A-BF91-EADB38DD0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68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0177E7-82B6-E6C2-F93A-13712D675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8F342D-414F-4D5F-FB3B-E70530706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D9C14C-21B9-0033-076D-3471E939C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59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E2A1C-D8B1-FD30-9FE0-C211D7CED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36D54-1408-32DB-C1A3-37062FA31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5658B-457D-0697-D808-B91840BA0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A0E99-5B7A-14F8-8242-6BC5BCEFB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0721D6-77CC-34C8-9E18-6FC3EA4AC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D15061-9F1E-D42F-6593-E1A3BC0FC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1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8D4FA-E989-D8BF-6D88-EDEB2E6B2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ADF22-06BE-7347-93DF-4063AB8D3D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2F5740-C237-F9BE-D475-814C1B674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F28F5D-1402-12B6-E0E1-85DFC10A9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44045-C35A-FEDD-B2DA-B8A08F0C7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6F793-5B19-B8B8-4C46-1463320FC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45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E7431F-9345-6194-D828-147AF7B48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2848C-F793-0275-DB8A-ACF3C2C4D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18804-3945-3522-9403-98512FE114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7B4198-4BFD-4F94-BC90-DFA475D822C1}" type="datetimeFigureOut">
              <a:rPr lang="en-US" smtClean="0"/>
              <a:t>4/12/2025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38554-0965-41E1-6678-ACB162FAE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256C6-9DDF-8D48-BF20-15962EA3EE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F0F28F-08B3-48B3-9F2F-E00E07249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57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 /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4.emf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phathi@berkeley.edu" TargetMode="External" /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 /><Relationship Id="rId2" Type="http://schemas.openxmlformats.org/officeDocument/2006/relationships/image" Target="../media/image15.jp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 /><Relationship Id="rId2" Type="http://schemas.openxmlformats.org/officeDocument/2006/relationships/image" Target="../media/image17.emf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 /><Relationship Id="rId2" Type="http://schemas.openxmlformats.org/officeDocument/2006/relationships/image" Target="../media/image19.emf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21.emf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 /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 /><Relationship Id="rId2" Type="http://schemas.openxmlformats.org/officeDocument/2006/relationships/image" Target="../media/image9.emf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 /><Relationship Id="rId2" Type="http://schemas.openxmlformats.org/officeDocument/2006/relationships/image" Target="../media/image11.emf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582ED-FA00-1C47-2324-8729A7FA1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842" y="324695"/>
            <a:ext cx="11147898" cy="2387600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Examining the changing relationship between stillbirth and </a:t>
            </a:r>
            <a:br>
              <a:rPr lang="en-US" sz="5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5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early neonatal mortality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3ACB15-D908-A5C3-5128-7244C553A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81808"/>
            <a:ext cx="9144000" cy="1655762"/>
          </a:xfrm>
        </p:spPr>
        <p:txBody>
          <a:bodyPr/>
          <a:lstStyle/>
          <a:p>
            <a:r>
              <a:rPr lang="en-US" b="1" dirty="0">
                <a:latin typeface="+mj-lt"/>
              </a:rPr>
              <a:t>Payal Hathi</a:t>
            </a:r>
          </a:p>
          <a:p>
            <a:r>
              <a:rPr lang="en-US" b="1" dirty="0">
                <a:latin typeface="+mj-lt"/>
              </a:rPr>
              <a:t>University of California, Berkeley</a:t>
            </a:r>
          </a:p>
          <a:p>
            <a:r>
              <a:rPr lang="en-US" b="1" dirty="0">
                <a:latin typeface="+mj-lt"/>
              </a:rPr>
              <a:t>PAA 2025</a:t>
            </a:r>
          </a:p>
        </p:txBody>
      </p:sp>
      <p:pic>
        <p:nvPicPr>
          <p:cNvPr id="4" name="Picture 2" descr="University of California, Berkeley - Wikipedia">
            <a:extLst>
              <a:ext uri="{FF2B5EF4-FFF2-40B4-BE49-F238E27FC236}">
                <a16:creationId xmlns:a16="http://schemas.microsoft.com/office/drawing/2014/main" id="{6F108C30-153D-A40C-0D3E-CE12AA137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533401"/>
            <a:ext cx="1490663" cy="14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BB715B-81F5-A4F1-1065-C8BA3022F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715" y="4409028"/>
            <a:ext cx="1047747" cy="161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146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704F3-3427-6722-7EAB-1D47EF670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376"/>
            <a:ext cx="12087226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relationship between early life mortality and stillbirth: regression analysis of all 22 HICs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1E7660-919A-30EC-E93C-0240F55CC2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6186" y="1682952"/>
                <a:ext cx="11631039" cy="965199"/>
              </a:xfrm>
            </p:spPr>
            <p:txBody>
              <a:bodyPr>
                <a:normAutofit/>
              </a:bodyPr>
              <a:lstStyle/>
              <a:p>
                <a:endParaRPr lang="en-US" sz="5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/>
                          </m:ctrlPr>
                        </m:sSubPr>
                        <m:e>
                          <m:r>
                            <a:rPr lang="en-US" sz="3000" i="1"/>
                            <m:t>𝑆𝐵𝑅</m:t>
                          </m:r>
                        </m:e>
                        <m:sub>
                          <m:r>
                            <a:rPr lang="en-US" sz="3000" i="1"/>
                            <m:t>𝑐𝑑</m:t>
                          </m:r>
                        </m:sub>
                      </m:sSub>
                      <m:r>
                        <a:rPr lang="en-US" sz="3000" i="1"/>
                        <m:t>= </m:t>
                      </m:r>
                      <m:r>
                        <a:rPr lang="en-US" sz="3000" i="1"/>
                        <m:t>𝛼</m:t>
                      </m:r>
                      <m:r>
                        <a:rPr lang="en-US" sz="3000" i="1"/>
                        <m:t>+ </m:t>
                      </m:r>
                      <m:r>
                        <a:rPr lang="en-US" sz="3000" i="1"/>
                        <m:t>𝛽</m:t>
                      </m:r>
                      <m:r>
                        <a:rPr lang="en-US" sz="3000" i="1"/>
                        <m:t> ∗</m:t>
                      </m:r>
                      <m:sSub>
                        <m:sSubPr>
                          <m:ctrlPr>
                            <a:rPr lang="en-US" sz="3000" i="1"/>
                          </m:ctrlPr>
                        </m:sSubPr>
                        <m:e>
                          <m:r>
                            <a:rPr lang="en-US" sz="3000" i="1"/>
                            <m:t>𝐸𝑁𝑀𝑅</m:t>
                          </m:r>
                        </m:e>
                        <m:sub>
                          <m:r>
                            <a:rPr lang="en-US" sz="3000" i="1"/>
                            <m:t>𝑐𝑑</m:t>
                          </m:r>
                        </m:sub>
                      </m:sSub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                  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𝑆𝐵𝑅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𝑐𝑑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 ∗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𝑀𝑅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𝑐𝑑</m:t>
                          </m:r>
                        </m:sub>
                      </m:sSub>
                    </m:oMath>
                  </m:oMathPara>
                </a14:m>
                <a:endParaRPr lang="en-US" sz="3000" b="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/>
                        <m:t> </m:t>
                      </m:r>
                    </m:oMath>
                  </m:oMathPara>
                </a14:m>
                <a:endParaRPr lang="en-US" sz="3400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1E7660-919A-30EC-E93C-0240F55CC2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6186" y="1682952"/>
                <a:ext cx="11631039" cy="96519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F1978FE-7556-1252-66C6-BE4E5CDDE7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3" b="7176"/>
          <a:stretch/>
        </p:blipFill>
        <p:spPr bwMode="auto">
          <a:xfrm>
            <a:off x="50501" y="2384065"/>
            <a:ext cx="5998946" cy="40770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770C2D-6861-0AAB-08F6-59A9724268C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4"/>
          <a:stretch/>
        </p:blipFill>
        <p:spPr bwMode="auto">
          <a:xfrm>
            <a:off x="6100479" y="2335424"/>
            <a:ext cx="6082282" cy="4116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665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28FB9-297E-0E56-7163-7B60AE3E4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743E6-81E0-4A2A-9C20-5A35A2933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1" y="1825624"/>
            <a:ext cx="11458574" cy="474054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Stillbirth is likely undercounted, especially in LMICs</a:t>
            </a:r>
          </a:p>
          <a:p>
            <a:endParaRPr lang="en-US" dirty="0"/>
          </a:p>
          <a:p>
            <a:r>
              <a:rPr lang="en-US" dirty="0"/>
              <a:t>Trends from HICs suggest that WHO’s estimated ratio of SBR to ENMR = 1.2 may still underestimate the true burden</a:t>
            </a:r>
          </a:p>
          <a:p>
            <a:endParaRPr lang="en-US" dirty="0"/>
          </a:p>
          <a:p>
            <a:r>
              <a:rPr lang="en-US" dirty="0"/>
              <a:t>Stillbirth may not follow the same decline as neonatal or infant mortality</a:t>
            </a:r>
          </a:p>
          <a:p>
            <a:endParaRPr lang="en-US" dirty="0"/>
          </a:p>
          <a:p>
            <a:r>
              <a:rPr lang="en-US" dirty="0"/>
              <a:t>In HICs, perhaps we are reaching a mortality floor, and it is now about the distribution of death across the birth threshold</a:t>
            </a:r>
          </a:p>
          <a:p>
            <a:endParaRPr lang="en-US" dirty="0"/>
          </a:p>
          <a:p>
            <a:r>
              <a:rPr lang="en-US" dirty="0"/>
              <a:t>Counting stillbirth accurately is important to assess global mortality trends</a:t>
            </a:r>
          </a:p>
        </p:txBody>
      </p:sp>
    </p:spTree>
    <p:extLst>
      <p:ext uri="{BB962C8B-B14F-4D97-AF65-F5344CB8AC3E}">
        <p14:creationId xmlns:p14="http://schemas.microsoft.com/office/powerpoint/2010/main" val="2133673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9E947-B7E7-4649-B1F5-BB6DC0C1FD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986E0B-D9CE-4236-AB1F-1BF1A0A8B3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hlinkClick r:id="rId2"/>
              </a:rPr>
              <a:t>phathi@berkeley.edu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585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EAFE8-6B55-64AB-B42F-239213742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Additional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5C0A48-D43F-C8A3-7A78-EEC54020A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17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96DB2-FB9A-B722-2313-D00C95274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890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Austria: UN DYB vs. Euro Peri-stat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B29E6829-B031-3FC5-DEA3-02E822C22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78020"/>
            <a:ext cx="6566170" cy="3939702"/>
          </a:xfrm>
          <a:prstGeom prst="rect">
            <a:avLst/>
          </a:prstGeom>
        </p:spPr>
      </p:pic>
      <p:pic>
        <p:nvPicPr>
          <p:cNvPr id="7" name="Picture 6" descr="A graph of the number of countries/regions&#10;&#10;AI-generated content may be incorrect.">
            <a:extLst>
              <a:ext uri="{FF2B5EF4-FFF2-40B4-BE49-F238E27FC236}">
                <a16:creationId xmlns:a16="http://schemas.microsoft.com/office/drawing/2014/main" id="{FB4EC91A-F252-8C4E-7F0C-B7288926B2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9" y="3104333"/>
            <a:ext cx="6138154" cy="368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161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3956D-0857-455A-1835-B2ADCE14B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Regression analysis – α and </a:t>
            </a:r>
            <a:r>
              <a:rPr lang="el-GR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β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over time in individual countries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D838D7-9F5B-A34E-0C4C-881C25F0E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7" y="2218198"/>
            <a:ext cx="5811568" cy="42158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6D5F69-BDDE-C1E6-E173-95E54B56E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66124"/>
            <a:ext cx="5916383" cy="429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62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D57D9-A56B-E12A-E6AD-BB8FCF136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Other LMICs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D1DC9D-8454-1885-44F3-D50C67D50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85" y="1535045"/>
            <a:ext cx="4161366" cy="30187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F7EC8D-1273-0EDC-3A35-CBB502178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905" y="410217"/>
            <a:ext cx="4161366" cy="30187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ABCB0E-10FF-5D65-C0AE-D1C8A1E499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2555" y="3725175"/>
            <a:ext cx="4181245" cy="303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6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11B91-AF0E-2547-B8BC-2A2DF7965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13707-4F99-8752-6442-3DFA505F1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650" y="1466850"/>
            <a:ext cx="10515600" cy="5026025"/>
          </a:xfrm>
        </p:spPr>
        <p:txBody>
          <a:bodyPr>
            <a:noAutofit/>
          </a:bodyPr>
          <a:lstStyle/>
          <a:p>
            <a:r>
              <a:rPr lang="en-US" sz="2600" dirty="0"/>
              <a:t>Approximately 2 million stillbirths, or pregnancy losses at 28 weeks of gestation or later, occur annually</a:t>
            </a:r>
          </a:p>
          <a:p>
            <a:endParaRPr lang="en-US" sz="2600" dirty="0"/>
          </a:p>
          <a:p>
            <a:r>
              <a:rPr lang="en-US" sz="2600" dirty="0"/>
              <a:t>Most are preventable, yet they are undercounted, especially in low and middle-income countries (LMICs), leaving our understanding of human mortality incomplete</a:t>
            </a:r>
          </a:p>
          <a:p>
            <a:endParaRPr lang="en-US" sz="2600" dirty="0"/>
          </a:p>
          <a:p>
            <a:r>
              <a:rPr lang="en-US" sz="2600" dirty="0"/>
              <a:t>The WHO has used a stillbirth-to-early neonatal mortality ratio (SBR:ENMR) of 1.2 to estimate prevalence in data-poor settings</a:t>
            </a:r>
          </a:p>
          <a:p>
            <a:endParaRPr lang="en-US" sz="2600" dirty="0"/>
          </a:p>
          <a:p>
            <a:r>
              <a:rPr lang="en-US" sz="2600" dirty="0"/>
              <a:t>This study examines whether this ratio holds today, and what this can tell us about the burden of stillbirth worldwide</a:t>
            </a:r>
          </a:p>
        </p:txBody>
      </p:sp>
    </p:spTree>
    <p:extLst>
      <p:ext uri="{BB962C8B-B14F-4D97-AF65-F5344CB8AC3E}">
        <p14:creationId xmlns:p14="http://schemas.microsoft.com/office/powerpoint/2010/main" val="4166655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AA0FA-8E42-962A-1FDD-D4E5FE218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0057F7-604A-1DB7-EF6C-7EAABCDE22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1068456" cy="466725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3000" dirty="0"/>
                  <a:t>LMIC data come from Demographic and Health Surveys (DHS) birth histories and reproductive calendar data:</a:t>
                </a:r>
              </a:p>
              <a:p>
                <a:endParaRPr lang="en-US" sz="2800" dirty="0"/>
              </a:p>
              <a:p>
                <a:pPr lvl="1"/>
                <a:r>
                  <a:rPr lang="en-US" sz="2800" dirty="0"/>
                  <a:t>Stillbirth rate (SBR)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𝑠𝑡𝑖𝑙𝑙𝑏𝑖𝑟𝑡h𝑠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𝑝𝑟𝑒𝑔𝑛𝑎𝑛𝑐𝑖𝑒𝑠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7+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𝑚𝑜𝑛𝑡h𝑠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𝑔𝑒𝑠𝑡𝑎𝑡𝑖𝑜𝑛</m:t>
                        </m:r>
                      </m:den>
                    </m:f>
                  </m:oMath>
                </a14:m>
                <a:endParaRPr lang="en-US" sz="2800" dirty="0"/>
              </a:p>
              <a:p>
                <a:pPr marL="457200" lvl="1" indent="0">
                  <a:buNone/>
                </a:pPr>
                <a:endParaRPr lang="en-US" sz="2800" dirty="0"/>
              </a:p>
              <a:p>
                <a:pPr lvl="1"/>
                <a:r>
                  <a:rPr lang="en-US" sz="2800" dirty="0"/>
                  <a:t>Early neonatal mortality rate (ENMR)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𝑑𝑒𝑎𝑡h𝑠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𝑓𝑖𝑟𝑠𝑡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7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𝑑𝑎𝑦𝑠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𝑝𝑟𝑒𝑔𝑛𝑎𝑛𝑐𝑖𝑒𝑠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7+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𝑚𝑜𝑛𝑡h𝑠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𝑔𝑒𝑠𝑡𝑎𝑡𝑖𝑜𝑛</m:t>
                        </m:r>
                      </m:den>
                    </m:f>
                  </m:oMath>
                </a14:m>
                <a:endParaRPr lang="en-US" sz="2800" dirty="0"/>
              </a:p>
              <a:p>
                <a:endParaRPr lang="en-US" sz="2800" dirty="0"/>
              </a:p>
              <a:p>
                <a:r>
                  <a:rPr lang="en-US" sz="3300" dirty="0"/>
                  <a:t>SBR and ENMR for high-income countries (HICs) come from UN Demographic Yearbooks. They use the number of live births as the denominator for both measures.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0057F7-604A-1DB7-EF6C-7EAABCDE22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1068456" cy="4667250"/>
              </a:xfrm>
              <a:blipFill>
                <a:blip r:embed="rId2"/>
                <a:stretch>
                  <a:fillRect l="-1156" t="-2872" r="-1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489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45BE77-649A-102B-C793-A2FBD43306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6" t="3431" r="3156" b="7598"/>
          <a:stretch/>
        </p:blipFill>
        <p:spPr>
          <a:xfrm>
            <a:off x="2142157" y="1288706"/>
            <a:ext cx="8199689" cy="55692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97F0E5-1E86-603F-9020-2438F9C6D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376" y="996084"/>
            <a:ext cx="8321968" cy="60370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32A752-5600-FF2C-2FB9-6D03C16F5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963399" cy="1325563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SBR:ENMR ratios in LMICs remain largely below 1.0, a likely reflection of widespread stillbirth underreporting</a:t>
            </a: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2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graphs showing different colored lines&#10;&#10;AI-generated content may be incorrect.">
            <a:extLst>
              <a:ext uri="{FF2B5EF4-FFF2-40B4-BE49-F238E27FC236}">
                <a16:creationId xmlns:a16="http://schemas.microsoft.com/office/drawing/2014/main" id="{BE5392C4-FED4-BB05-4A23-209216920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446" y="1144289"/>
            <a:ext cx="8668425" cy="57137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AA8338-6E8D-F59E-F4E4-F31979898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820" y="924127"/>
            <a:ext cx="8662581" cy="62841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14FF92-78B4-E753-49F1-64F99280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6995"/>
            <a:ext cx="12192000" cy="1325563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SBR:ENMR ratios in HICs are consistently increasing to greater than 1.2, and </a:t>
            </a: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often to </a:t>
            </a:r>
            <a:r>
              <a:rPr lang="en-US" sz="4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greater than 2.0</a:t>
            </a: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42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F88CC-5842-21AD-14CF-09AF78779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8361"/>
            <a:ext cx="11099800" cy="1284288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Average SBR:ENMR ratio in individual and overall HICs, by decade (1960-2019)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D8B87E-80D7-A609-19CB-FF73BFB4AF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314" t="27660" r="26436" b="12198"/>
          <a:stretch/>
        </p:blipFill>
        <p:spPr>
          <a:xfrm>
            <a:off x="1124254" y="1362649"/>
            <a:ext cx="8866052" cy="53322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3412AF-1BEE-D3C7-69CC-F1553D92BA87}"/>
              </a:ext>
            </a:extLst>
          </p:cNvPr>
          <p:cNvSpPr txBox="1"/>
          <p:nvPr/>
        </p:nvSpPr>
        <p:spPr>
          <a:xfrm>
            <a:off x="661481" y="6325523"/>
            <a:ext cx="9399266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HIC SBR:ENMR ratio      1.2                  1.1                   1.1                     1.3                    1.8                    2.0</a:t>
            </a:r>
          </a:p>
        </p:txBody>
      </p:sp>
    </p:spTree>
    <p:extLst>
      <p:ext uri="{BB962C8B-B14F-4D97-AF65-F5344CB8AC3E}">
        <p14:creationId xmlns:p14="http://schemas.microsoft.com/office/powerpoint/2010/main" val="383534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6AC082-6E68-AC7D-A44A-591DFD58B5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060" r="-257" b="3620"/>
          <a:stretch/>
        </p:blipFill>
        <p:spPr bwMode="auto">
          <a:xfrm>
            <a:off x="1487372" y="1097545"/>
            <a:ext cx="8596428" cy="58188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C4F0BC9-0F47-BEDE-E412-0570F29E0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6757"/>
            <a:ext cx="12252960" cy="1063625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burden of stillbirth may greater than we are currently measuring it to be</a:t>
            </a:r>
            <a:b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430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905D2-4015-5881-CF41-DB056037B9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A153D-F44E-C0F7-35C2-EE54EB3C7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7950"/>
            <a:ext cx="12087226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relationship between early life mortality and stillbirth across all 22 HICs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16A12D-595C-630C-1E16-63A4F6908F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8" b="20371"/>
          <a:stretch/>
        </p:blipFill>
        <p:spPr bwMode="auto">
          <a:xfrm>
            <a:off x="240685" y="1370133"/>
            <a:ext cx="5794166" cy="33495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D32CFC-4394-8D7D-7680-6D5ED102B9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2" b="20833"/>
          <a:stretch/>
        </p:blipFill>
        <p:spPr bwMode="auto">
          <a:xfrm>
            <a:off x="6192998" y="3350925"/>
            <a:ext cx="5794166" cy="3399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2961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B792-155A-12B0-C702-A1CD8342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34" y="-41210"/>
            <a:ext cx="11763375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relationship between early life mortality and stillbirth, only in Australia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026034-C9BE-54EC-6127-7B751F6314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7" b="20833"/>
          <a:stretch/>
        </p:blipFill>
        <p:spPr bwMode="auto">
          <a:xfrm>
            <a:off x="225822" y="1340489"/>
            <a:ext cx="5570129" cy="32509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2169B4-2666-5B1E-D760-B2C9731DDA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3" b="20833"/>
          <a:stretch/>
        </p:blipFill>
        <p:spPr bwMode="auto">
          <a:xfrm>
            <a:off x="5914921" y="3091773"/>
            <a:ext cx="6211480" cy="36008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06176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4574</TotalTime>
  <Words>411</Words>
  <Application>Microsoft Office PowerPoint</Application>
  <PresentationFormat>Widescreen</PresentationFormat>
  <Paragraphs>48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Examining the changing relationship between stillbirth and  early neonatal mortality</vt:lpstr>
      <vt:lpstr>Motivation</vt:lpstr>
      <vt:lpstr>Data</vt:lpstr>
      <vt:lpstr>SBR:ENMR ratios in LMICs remain largely below 1.0, a likely reflection of widespread stillbirth underreporting</vt:lpstr>
      <vt:lpstr>SBR:ENMR ratios in HICs are consistently increasing to greater than 1.2, and often to greater than 2.0</vt:lpstr>
      <vt:lpstr>Average SBR:ENMR ratio in individual and overall HICs, by decade (1960-2019)</vt:lpstr>
      <vt:lpstr>The burden of stillbirth may greater than we are currently measuring it to be </vt:lpstr>
      <vt:lpstr>The relationship between early life mortality and stillbirth across all 22 HICs</vt:lpstr>
      <vt:lpstr>The relationship between early life mortality and stillbirth, only in Australia</vt:lpstr>
      <vt:lpstr>The relationship between early life mortality and stillbirth: regression analysis of all 22 HICs</vt:lpstr>
      <vt:lpstr>Conclusions</vt:lpstr>
      <vt:lpstr>Thank you!</vt:lpstr>
      <vt:lpstr>Additional slides</vt:lpstr>
      <vt:lpstr>Austria: UN DYB vs. Euro Peri-stat</vt:lpstr>
      <vt:lpstr>Regression analysis – α and β over time in individual countries</vt:lpstr>
      <vt:lpstr>Other LMICs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Examining the changing relationship between stillbirth and  early neonatal mortality</dc:title>
  <dc:creator>Payal Hathi</dc:creator>
  <cp:lastModifiedBy>Jonas Schöley</cp:lastModifiedBy>
  <cp:revision>17</cp:revision>
  <dcterms:created xsi:type="dcterms:W3CDTF">2025-04-04T07:47:56Z</dcterms:created>
  <dcterms:modified xsi:type="dcterms:W3CDTF">2025-04-12T13:06:18Z</dcterms:modified>
</cp:coreProperties>
</file>